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A502"/>
    <a:srgbClr val="3C65AE"/>
    <a:srgbClr val="87D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8"/>
  </p:normalViewPr>
  <p:slideViewPr>
    <p:cSldViewPr snapToGrid="0">
      <p:cViewPr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95624B-768E-99FE-D2CB-236182A84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C770F2-01C6-38ED-E95C-CD2F786BB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D72DC5-E91B-1F31-62FF-A0753D2D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B52B-81DF-8941-87CB-82572E8AF6A9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59C52E-F1AB-6A2C-1D8E-263907174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A3A9FA-1DC6-5A89-BC83-CFA9A5DA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93A3-60C8-5840-B44F-B153D21D4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20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082932-6091-A7BD-0DF7-645F0175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C252A1-C530-D78E-7545-5700D9BE7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694AF3-283E-E970-519B-86F112A0A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B52B-81DF-8941-87CB-82572E8AF6A9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7B6DD3-2FAA-3152-D0EE-CFD689CB8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DC878A-005C-88F1-1C51-515283F11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93A3-60C8-5840-B44F-B153D21D4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73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434C35B-7BB2-FC35-CF93-9F3CBAB0DB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2BFABC-65CE-4E5E-0429-3E72D097F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8864EC-E4DB-2750-9FBE-51A004927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B52B-81DF-8941-87CB-82572E8AF6A9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94F6E1-F04A-63E7-521A-95801481B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DC4468-C763-9E57-8544-D76D7DF2D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93A3-60C8-5840-B44F-B153D21D4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52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6E4F3-CC48-8B27-16C7-C71E1227B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C79833-A869-C596-D287-2172F884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829E0E-D3EF-4901-CC5D-01677AC0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B52B-81DF-8941-87CB-82572E8AF6A9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6F69F5-4F55-3517-25E9-C01019808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A073BC-E147-B584-CDB7-CF64000B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93A3-60C8-5840-B44F-B153D21D4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35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E88458-58AB-BDDA-D01B-F530E7217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BDF0AD-F7CE-FEB5-2351-D7437DA95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41A406-DF58-394E-5507-B0626157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B52B-81DF-8941-87CB-82572E8AF6A9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EC3C62-6333-1A3E-9EF7-AFE41EBB2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8565B4-F3ED-7585-9310-E5C75A47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93A3-60C8-5840-B44F-B153D21D4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99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C7B8D-9D9A-8AE3-E28D-9C8371F5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0065AC-46C7-27DD-48B6-B9C1F818F4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84763F-77C5-B23C-D586-37BB3BB85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D051F6-0A87-3807-50F8-93328445E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B52B-81DF-8941-87CB-82572E8AF6A9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4BD464-1AA6-CDA7-F27D-FE92144B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3458C9-B0EF-D922-1D41-75203B5AF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93A3-60C8-5840-B44F-B153D21D4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21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FC9B18-812A-1E04-4C56-82756179D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0E511C-FCE7-D1E3-197A-582765D71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327BB5-B3CC-9EA1-4C37-64D043746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E0D393-8F23-4F8B-F72F-63112AA78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E2D40D9-D334-3367-D102-6BCB7F01F7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4A518C5-4988-724E-7BD8-F8C013B3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B52B-81DF-8941-87CB-82572E8AF6A9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BB1283F-2CE1-9C63-1B5F-3185977CC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4FFA93-F111-DEB1-EAA1-4949D41B6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93A3-60C8-5840-B44F-B153D21D4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10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EA42C-1312-151B-35D3-0B43991D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4A59BB0-A9E7-6095-4AC4-A41DF6E3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B52B-81DF-8941-87CB-82572E8AF6A9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EDF771-74E4-3D2D-6748-09805D51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F2474B-D326-7001-A070-2FA431774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93A3-60C8-5840-B44F-B153D21D4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32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C1A1A2-06CA-E000-919F-EE761856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B52B-81DF-8941-87CB-82572E8AF6A9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552E27-6765-63A5-19A0-991DE2F5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84AA51-D9A8-3154-9711-50121FD0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93A3-60C8-5840-B44F-B153D21D4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61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862A72-2243-F92E-6091-0E6329FB8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F67866-A9C5-4A33-8208-BA4DC768B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C7ABA3-C2AB-9ACF-0981-4621CB7C0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20E8D0-314B-D0E5-2604-6BA900619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B52B-81DF-8941-87CB-82572E8AF6A9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D49369-174D-79D8-50E7-5F498E03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432321-AA17-2B02-79E3-FA3B8E27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93A3-60C8-5840-B44F-B153D21D4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493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B8FCD1-69BB-4D6D-1BF8-BFC2DA728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7505D9-6B2D-C609-D7D0-1B70036DD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A191B0-041B-C832-928B-8C05E7D94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EFD0DF0-441E-4F8A-2AF0-481D2E73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B52B-81DF-8941-87CB-82572E8AF6A9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1F8625-0010-084C-749E-9CD9073AC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A2F0E2-4BFB-E6C2-2E78-289544F7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93A3-60C8-5840-B44F-B153D21D4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450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85F3EC3-7E72-CF4B-19F6-64628E6F9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44154F-AAA7-6462-1B5B-8BED1E9F3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CE4AA1-69AA-5A2F-6981-1ACAD6533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2B52B-81DF-8941-87CB-82572E8AF6A9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B69E04-3069-1E76-1ABC-192242703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95C610-D5D4-99EC-0FD9-0AD2F7AB3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493A3-60C8-5840-B44F-B153D21D41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43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46A8-391B-65D7-8840-BB3FD4B54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973" y="2748797"/>
            <a:ext cx="10929125" cy="2387600"/>
          </a:xfrm>
        </p:spPr>
        <p:txBody>
          <a:bodyPr>
            <a:noAutofit/>
          </a:bodyPr>
          <a:lstStyle/>
          <a:p>
            <a:r>
              <a:rPr lang="en-US" b="1" i="1" kern="100" dirty="0">
                <a:ln w="0"/>
                <a:solidFill>
                  <a:srgbClr val="3C65A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Triangles and Sacred Geometry </a:t>
            </a:r>
            <a:br>
              <a:rPr lang="en-US" b="1" i="1" kern="100" dirty="0">
                <a:ln w="0"/>
                <a:solidFill>
                  <a:srgbClr val="3C65A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kern="100" dirty="0">
                <a:ln w="0"/>
                <a:solidFill>
                  <a:srgbClr val="3C65A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Islamic Art</a:t>
            </a:r>
            <a:br>
              <a:rPr lang="fr-FR" b="1" i="1" kern="100" dirty="0">
                <a:solidFill>
                  <a:srgbClr val="0F476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84AC9-49FB-35E2-9C9B-B0BDDFE6AAAF}"/>
              </a:ext>
            </a:extLst>
          </p:cNvPr>
          <p:cNvSpPr txBox="1"/>
          <p:nvPr/>
        </p:nvSpPr>
        <p:spPr>
          <a:xfrm>
            <a:off x="11254442" y="6264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2F5C7EE-DF7C-E247-93F5-03F09B98EA5E}" type="slidenum">
              <a:rPr lang="fr-FR" smtClean="0"/>
              <a:t>1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1849BA-4BC7-8047-E72A-E06D4389A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29987" y="4630781"/>
            <a:ext cx="1402080" cy="2003425"/>
          </a:xfrm>
          <a:prstGeom prst="rect">
            <a:avLst/>
          </a:prstGeom>
          <a:ln w="53975">
            <a:solidFill>
              <a:srgbClr val="FFC00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B54413-0365-5343-2E02-EFAAFDBAF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01169" y="4630782"/>
            <a:ext cx="1402080" cy="2003425"/>
          </a:xfrm>
          <a:prstGeom prst="rect">
            <a:avLst/>
          </a:prstGeom>
          <a:ln w="53975">
            <a:solidFill>
              <a:srgbClr val="00B0F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0C7510-68EA-2C08-4D77-3A7BEF527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723585" y="4624695"/>
            <a:ext cx="1402080" cy="2003425"/>
          </a:xfrm>
          <a:prstGeom prst="rect">
            <a:avLst/>
          </a:prstGeom>
          <a:ln w="53975">
            <a:solidFill>
              <a:srgbClr val="00B0F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7B6302F-4BE4-2D56-6C3C-5B37A503C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596808" y="223794"/>
            <a:ext cx="1402080" cy="2003425"/>
          </a:xfrm>
          <a:prstGeom prst="rect">
            <a:avLst/>
          </a:prstGeom>
          <a:ln w="53975">
            <a:solidFill>
              <a:srgbClr val="FFC00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3BE90A3-DF10-0C4F-937A-743B1E32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42673" y="223794"/>
            <a:ext cx="1402080" cy="2003425"/>
          </a:xfrm>
          <a:prstGeom prst="rect">
            <a:avLst/>
          </a:prstGeom>
          <a:ln w="53975">
            <a:solidFill>
              <a:srgbClr val="00B0F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AAAE4BC-C041-28FB-B340-4382FC10F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748508" y="223794"/>
            <a:ext cx="1402080" cy="2003425"/>
          </a:xfrm>
          <a:prstGeom prst="rect">
            <a:avLst/>
          </a:prstGeom>
          <a:ln w="53975">
            <a:solidFill>
              <a:srgbClr val="FFC00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845AEE-2E4D-F33D-B17B-156628AE3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72658" y="229402"/>
            <a:ext cx="1402080" cy="2003425"/>
          </a:xfrm>
          <a:prstGeom prst="rect">
            <a:avLst/>
          </a:prstGeom>
          <a:ln w="53975">
            <a:solidFill>
              <a:srgbClr val="00B0F0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ABE54A-D7B1-E585-5990-2CECEFA97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02643" y="255361"/>
            <a:ext cx="1402080" cy="2003425"/>
          </a:xfrm>
          <a:prstGeom prst="rect">
            <a:avLst/>
          </a:prstGeom>
          <a:ln w="53975">
            <a:solidFill>
              <a:srgbClr val="00B0F0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6FFF14-DC32-B81F-54A6-5F0F3B02C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6793" y="214775"/>
            <a:ext cx="1402080" cy="2003425"/>
          </a:xfrm>
          <a:prstGeom prst="rect">
            <a:avLst/>
          </a:prstGeom>
          <a:ln w="53975">
            <a:solidFill>
              <a:srgbClr val="FFC00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C40769-33C4-9C81-25E1-9689599C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936838" y="214774"/>
            <a:ext cx="1402080" cy="2003425"/>
          </a:xfrm>
          <a:prstGeom prst="rect">
            <a:avLst/>
          </a:prstGeom>
          <a:ln w="53975">
            <a:solidFill>
              <a:srgbClr val="FFC000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03DF2EB-5736-5542-76FB-50AD68416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7612" y="4630781"/>
            <a:ext cx="1402080" cy="2003425"/>
          </a:xfrm>
          <a:prstGeom prst="rect">
            <a:avLst/>
          </a:prstGeom>
          <a:ln w="53975">
            <a:solidFill>
              <a:srgbClr val="00B0F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FA481A2-5AF1-23C1-2467-73A5DED6D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07571" y="4633058"/>
            <a:ext cx="1402080" cy="2003425"/>
          </a:xfrm>
          <a:prstGeom prst="rect">
            <a:avLst/>
          </a:prstGeom>
          <a:ln w="53975">
            <a:solidFill>
              <a:srgbClr val="FFC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39313D9-FB7D-7AEE-452D-D1575416E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52403" y="4624694"/>
            <a:ext cx="1402080" cy="2003425"/>
          </a:xfrm>
          <a:prstGeom prst="rect">
            <a:avLst/>
          </a:prstGeom>
          <a:ln w="53975">
            <a:solidFill>
              <a:srgbClr val="FFC00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74A239-CB4E-A98B-451F-719DCE323857}"/>
              </a:ext>
            </a:extLst>
          </p:cNvPr>
          <p:cNvSpPr/>
          <p:nvPr/>
        </p:nvSpPr>
        <p:spPr>
          <a:xfrm>
            <a:off x="9938874" y="5238971"/>
            <a:ext cx="21210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Aïsha G.</a:t>
            </a:r>
            <a:endParaRPr lang="fr-FR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9457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9000">
              <a:srgbClr val="FFC000"/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46A8-391B-65D7-8840-BB3FD4B54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101600"/>
            <a:ext cx="9334499" cy="1930400"/>
          </a:xfrm>
        </p:spPr>
        <p:txBody>
          <a:bodyPr>
            <a:noAutofit/>
          </a:bodyPr>
          <a:lstStyle/>
          <a:p>
            <a:b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sz="4800" b="1" kern="100" dirty="0">
                <a:solidFill>
                  <a:srgbClr val="0F476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4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84AC9-49FB-35E2-9C9B-B0BDDFE6AAAF}"/>
              </a:ext>
            </a:extLst>
          </p:cNvPr>
          <p:cNvSpPr txBox="1"/>
          <p:nvPr/>
        </p:nvSpPr>
        <p:spPr>
          <a:xfrm>
            <a:off x="11254442" y="6264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2F5C7EE-DF7C-E247-93F5-03F09B98EA5E}" type="slidenum">
              <a:rPr lang="fr-FR" smtClean="0"/>
              <a:t>10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DA57EF-9E78-56E2-54A0-28AC3AD1C58B}"/>
              </a:ext>
            </a:extLst>
          </p:cNvPr>
          <p:cNvSpPr txBox="1"/>
          <p:nvPr/>
        </p:nvSpPr>
        <p:spPr>
          <a:xfrm>
            <a:off x="1951671" y="115888"/>
            <a:ext cx="79914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Frome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One (divine unity) </a:t>
            </a:r>
          </a:p>
          <a:p>
            <a:pPr algn="ctr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To Many</a:t>
            </a:r>
            <a:endParaRPr lang="fr-FR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21F479-254A-E3CD-A02F-A2DD3E8C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01" y="2032000"/>
            <a:ext cx="10188596" cy="4207601"/>
          </a:xfrm>
          <a:prstGeom prst="rect">
            <a:avLst/>
          </a:prstGeom>
          <a:ln w="1143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5418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46A8-391B-65D7-8840-BB3FD4B54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087" y="-188614"/>
            <a:ext cx="9125825" cy="1024840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Spiderweb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84AC9-49FB-35E2-9C9B-B0BDDFE6AAAF}"/>
              </a:ext>
            </a:extLst>
          </p:cNvPr>
          <p:cNvSpPr txBox="1"/>
          <p:nvPr/>
        </p:nvSpPr>
        <p:spPr>
          <a:xfrm>
            <a:off x="11254442" y="6264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2F5C7EE-DF7C-E247-93F5-03F09B98EA5E}" type="slidenum">
              <a:rPr lang="fr-FR" smtClean="0"/>
              <a:t>11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E248B5-075B-FBC1-B251-FBB69DE59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83" y="921951"/>
            <a:ext cx="8225922" cy="5491207"/>
          </a:xfrm>
          <a:prstGeom prst="rect">
            <a:avLst/>
          </a:prstGeom>
          <a:ln w="1079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68427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9000">
              <a:srgbClr val="FFC000"/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46A8-391B-65D7-8840-BB3FD4B54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101600"/>
            <a:ext cx="9334499" cy="1930400"/>
          </a:xfrm>
        </p:spPr>
        <p:txBody>
          <a:bodyPr>
            <a:noAutofit/>
          </a:bodyPr>
          <a:lstStyle/>
          <a:p>
            <a:b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sz="4800" b="1" kern="100" dirty="0">
                <a:solidFill>
                  <a:srgbClr val="0F476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4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84AC9-49FB-35E2-9C9B-B0BDDFE6AAAF}"/>
              </a:ext>
            </a:extLst>
          </p:cNvPr>
          <p:cNvSpPr txBox="1"/>
          <p:nvPr/>
        </p:nvSpPr>
        <p:spPr>
          <a:xfrm>
            <a:off x="11254442" y="6264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2F5C7EE-DF7C-E247-93F5-03F09B98EA5E}" type="slidenum">
              <a:rPr lang="fr-FR" smtClean="0"/>
              <a:t>12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DA57EF-9E78-56E2-54A0-28AC3AD1C58B}"/>
              </a:ext>
            </a:extLst>
          </p:cNvPr>
          <p:cNvSpPr txBox="1"/>
          <p:nvPr/>
        </p:nvSpPr>
        <p:spPr>
          <a:xfrm>
            <a:off x="114380" y="755690"/>
            <a:ext cx="34717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symbolic structure of the Blue Mosque, Istanbul (Turkey)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17th century. </a:t>
            </a:r>
            <a:endParaRPr lang="fr-F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AA1BF4C-27C8-CA6F-9436-78DF29D16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2" y="581025"/>
            <a:ext cx="5756910" cy="5695950"/>
          </a:xfrm>
          <a:prstGeom prst="rect">
            <a:avLst/>
          </a:prstGeom>
          <a:ln w="53975">
            <a:solidFill>
              <a:schemeClr val="accent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BAFC59F-10FE-74AD-D963-D1F824FC85C0}"/>
              </a:ext>
            </a:extLst>
          </p:cNvPr>
          <p:cNvSpPr txBox="1"/>
          <p:nvPr/>
        </p:nvSpPr>
        <p:spPr>
          <a:xfrm>
            <a:off x="9462132" y="755690"/>
            <a:ext cx="285526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i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fr-FR" sz="4000" i="1" dirty="0" err="1">
                <a:solidFill>
                  <a:schemeClr val="accent1">
                    <a:lumMod val="75000"/>
                  </a:schemeClr>
                </a:solidFill>
              </a:rPr>
              <a:t>Dome</a:t>
            </a:r>
            <a:endParaRPr lang="fr-FR" sz="4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4000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4000" i="1" dirty="0">
                <a:solidFill>
                  <a:schemeClr val="accent1">
                    <a:lumMod val="75000"/>
                  </a:schemeClr>
                </a:solidFill>
              </a:rPr>
              <a:t>----------------</a:t>
            </a:r>
          </a:p>
          <a:p>
            <a:r>
              <a:rPr lang="fr-FR" sz="4000" i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fr-FR" sz="4000" i="1" dirty="0" err="1">
                <a:solidFill>
                  <a:schemeClr val="accent1">
                    <a:lumMod val="75000"/>
                  </a:schemeClr>
                </a:solidFill>
              </a:rPr>
              <a:t>Octagon</a:t>
            </a:r>
            <a:endParaRPr lang="fr-FR" sz="4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4000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4000" i="1" dirty="0">
                <a:solidFill>
                  <a:schemeClr val="accent1">
                    <a:lumMod val="75000"/>
                  </a:schemeClr>
                </a:solidFill>
              </a:rPr>
              <a:t>----------------</a:t>
            </a:r>
          </a:p>
          <a:p>
            <a:r>
              <a:rPr lang="fr-FR" sz="4000" i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fr-FR" sz="4000" i="1" dirty="0" err="1">
                <a:solidFill>
                  <a:schemeClr val="accent1">
                    <a:lumMod val="75000"/>
                  </a:schemeClr>
                </a:solidFill>
              </a:rPr>
              <a:t>Prayer</a:t>
            </a:r>
            <a:r>
              <a:rPr lang="fr-FR" sz="4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fr-FR" sz="4000" i="1" dirty="0">
                <a:solidFill>
                  <a:schemeClr val="accent1">
                    <a:lumMod val="75000"/>
                  </a:schemeClr>
                </a:solidFill>
              </a:rPr>
              <a:t>Room</a:t>
            </a:r>
          </a:p>
        </p:txBody>
      </p:sp>
    </p:spTree>
    <p:extLst>
      <p:ext uri="{BB962C8B-B14F-4D97-AF65-F5344CB8AC3E}">
        <p14:creationId xmlns:p14="http://schemas.microsoft.com/office/powerpoint/2010/main" val="4072444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46A8-391B-65D7-8840-BB3FD4B54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087" y="2916580"/>
            <a:ext cx="9125825" cy="1024840"/>
          </a:xfrm>
        </p:spPr>
        <p:txBody>
          <a:bodyPr>
            <a:noAutofit/>
          </a:bodyPr>
          <a:lstStyle/>
          <a:p>
            <a:r>
              <a:rPr lang="en-GB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84AC9-49FB-35E2-9C9B-B0BDDFE6AAAF}"/>
              </a:ext>
            </a:extLst>
          </p:cNvPr>
          <p:cNvSpPr txBox="1"/>
          <p:nvPr/>
        </p:nvSpPr>
        <p:spPr>
          <a:xfrm>
            <a:off x="11254442" y="6264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2F5C7EE-DF7C-E247-93F5-03F09B98EA5E}" type="slidenum">
              <a:rPr lang="fr-FR" smtClean="0"/>
              <a:t>13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3E7343-5C2F-DDAA-C738-CF218275E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60251" y="1611015"/>
            <a:ext cx="2745034" cy="3922365"/>
          </a:xfrm>
          <a:prstGeom prst="rect">
            <a:avLst/>
          </a:prstGeom>
          <a:ln w="53975">
            <a:solidFill>
              <a:srgbClr val="FFC00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945978-DE3A-672D-C341-A53FDB876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3889" y="1611015"/>
            <a:ext cx="2745034" cy="3922365"/>
          </a:xfrm>
          <a:prstGeom prst="rect">
            <a:avLst/>
          </a:prstGeom>
          <a:ln w="539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577302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9000">
              <a:srgbClr val="FFC000"/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46A8-391B-65D7-8840-BB3FD4B54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6293" y="368643"/>
            <a:ext cx="9099413" cy="2001794"/>
          </a:xfrm>
        </p:spPr>
        <p:txBody>
          <a:bodyPr>
            <a:noAutofit/>
          </a:bodyPr>
          <a:lstStyle/>
          <a:p>
            <a:r>
              <a:rPr lang="en-US" sz="48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expansion of the universe</a:t>
            </a:r>
            <a:br>
              <a:rPr lang="fr-FR" sz="4800" b="1" kern="100" dirty="0">
                <a:solidFill>
                  <a:srgbClr val="0F476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4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84AC9-49FB-35E2-9C9B-B0BDDFE6AAAF}"/>
              </a:ext>
            </a:extLst>
          </p:cNvPr>
          <p:cNvSpPr txBox="1"/>
          <p:nvPr/>
        </p:nvSpPr>
        <p:spPr>
          <a:xfrm>
            <a:off x="11254442" y="6264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2F5C7EE-DF7C-E247-93F5-03F09B98EA5E}" type="slidenum">
              <a:rPr lang="fr-FR" smtClean="0"/>
              <a:t>2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EC2B51-E1E4-FBEC-FFE1-C82947F56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293" y="2539999"/>
            <a:ext cx="9231808" cy="2321699"/>
          </a:xfrm>
          <a:prstGeom prst="rect">
            <a:avLst/>
          </a:prstGeom>
          <a:ln w="539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88991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46A8-391B-65D7-8840-BB3FD4B54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087" y="345989"/>
            <a:ext cx="9125825" cy="1297459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radiating concentric circles</a:t>
            </a:r>
            <a:r>
              <a:rPr lang="fr-FR" sz="4400" dirty="0">
                <a:solidFill>
                  <a:srgbClr val="002060"/>
                </a:solidFill>
                <a:effectLst/>
              </a:rPr>
              <a:t> </a:t>
            </a:r>
            <a:br>
              <a:rPr lang="fr-FR" sz="4800" b="1" kern="100" dirty="0">
                <a:solidFill>
                  <a:srgbClr val="0F476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4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84AC9-49FB-35E2-9C9B-B0BDDFE6AAAF}"/>
              </a:ext>
            </a:extLst>
          </p:cNvPr>
          <p:cNvSpPr txBox="1"/>
          <p:nvPr/>
        </p:nvSpPr>
        <p:spPr>
          <a:xfrm>
            <a:off x="11254442" y="6264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2F5C7EE-DF7C-E247-93F5-03F09B98EA5E}" type="slidenum">
              <a:rPr lang="fr-FR" smtClean="0"/>
              <a:t>3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638767-1170-B638-311F-62B2D97C8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986" y="1057728"/>
            <a:ext cx="7508025" cy="5454283"/>
          </a:xfrm>
          <a:prstGeom prst="rect">
            <a:avLst/>
          </a:prstGeom>
          <a:ln w="79375">
            <a:solidFill>
              <a:srgbClr val="FFC000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3454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9000">
              <a:srgbClr val="FFC000"/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46A8-391B-65D7-8840-BB3FD4B54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087" y="345989"/>
            <a:ext cx="9125825" cy="1297459"/>
          </a:xfrm>
        </p:spPr>
        <p:txBody>
          <a:bodyPr>
            <a:noAutofit/>
          </a:bodyPr>
          <a:lstStyle/>
          <a:p>
            <a:r>
              <a:rPr lang="fr-FR" sz="4800" b="1" kern="100" dirty="0">
                <a:solidFill>
                  <a:srgbClr val="002060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Rotative triangles</a:t>
            </a:r>
            <a:br>
              <a:rPr lang="fr-FR" sz="4800" b="1" kern="100" dirty="0">
                <a:solidFill>
                  <a:srgbClr val="0F476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4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84AC9-49FB-35E2-9C9B-B0BDDFE6AAAF}"/>
              </a:ext>
            </a:extLst>
          </p:cNvPr>
          <p:cNvSpPr txBox="1"/>
          <p:nvPr/>
        </p:nvSpPr>
        <p:spPr>
          <a:xfrm>
            <a:off x="11254442" y="6264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2F5C7EE-DF7C-E247-93F5-03F09B98EA5E}" type="slidenum">
              <a:rPr lang="fr-FR" smtClean="0"/>
              <a:t>4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420375-69BE-F331-BA24-E7F591B6A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38" y="1544595"/>
            <a:ext cx="9677321" cy="4460790"/>
          </a:xfrm>
          <a:prstGeom prst="rect">
            <a:avLst/>
          </a:prstGeom>
          <a:ln w="539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24006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46A8-391B-65D7-8840-BB3FD4B54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087" y="345989"/>
            <a:ext cx="9125825" cy="1297459"/>
          </a:xfrm>
        </p:spPr>
        <p:txBody>
          <a:bodyPr>
            <a:noAutofit/>
          </a:bodyPr>
          <a:lstStyle/>
          <a:p>
            <a:r>
              <a:rPr lang="en-US" sz="48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4800" b="1" kern="100" dirty="0">
                <a:solidFill>
                  <a:srgbClr val="002060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Muqarnas</a:t>
            </a:r>
            <a:r>
              <a:rPr lang="fr-FR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fr-FR" sz="4800" b="1" kern="100" dirty="0">
                <a:solidFill>
                  <a:srgbClr val="0F476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4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84AC9-49FB-35E2-9C9B-B0BDDFE6AAAF}"/>
              </a:ext>
            </a:extLst>
          </p:cNvPr>
          <p:cNvSpPr txBox="1"/>
          <p:nvPr/>
        </p:nvSpPr>
        <p:spPr>
          <a:xfrm>
            <a:off x="11254442" y="6264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2F5C7EE-DF7C-E247-93F5-03F09B98EA5E}" type="slidenum">
              <a:rPr lang="fr-FR" smtClean="0"/>
              <a:t>5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E36722E-2FF1-2E8C-AE0A-9981225BE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106" y="1322174"/>
            <a:ext cx="7745463" cy="3686968"/>
          </a:xfrm>
          <a:prstGeom prst="rect">
            <a:avLst/>
          </a:prstGeom>
          <a:ln w="73025">
            <a:solidFill>
              <a:srgbClr val="FFC000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6DD3AAF-3873-8F86-3F76-DDE2539CD816}"/>
              </a:ext>
            </a:extLst>
          </p:cNvPr>
          <p:cNvSpPr txBox="1"/>
          <p:nvPr/>
        </p:nvSpPr>
        <p:spPr>
          <a:xfrm>
            <a:off x="1894816" y="5274444"/>
            <a:ext cx="8402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Hammam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Gandj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-e Ali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Khân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Iran (1611-12)</a:t>
            </a:r>
            <a:r>
              <a:rPr lang="fr-FR" sz="3600" dirty="0">
                <a:effectLst/>
              </a:rPr>
              <a:t>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48245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9000">
              <a:srgbClr val="FFC000"/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46A8-391B-65D7-8840-BB3FD4B54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101600"/>
            <a:ext cx="9334499" cy="1930400"/>
          </a:xfrm>
        </p:spPr>
        <p:txBody>
          <a:bodyPr>
            <a:noAutofit/>
          </a:bodyPr>
          <a:lstStyle/>
          <a:p>
            <a:b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Mosque of Cordoba, Spain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10th century</a:t>
            </a:r>
            <a:r>
              <a:rPr lang="fr-FR" sz="3600" dirty="0">
                <a:solidFill>
                  <a:srgbClr val="0070C0"/>
                </a:solidFill>
                <a:effectLst/>
              </a:rPr>
              <a:t> </a:t>
            </a:r>
            <a:br>
              <a:rPr lang="fr-FR" sz="4800" b="1" kern="100" dirty="0">
                <a:solidFill>
                  <a:srgbClr val="0F476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4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84AC9-49FB-35E2-9C9B-B0BDDFE6AAAF}"/>
              </a:ext>
            </a:extLst>
          </p:cNvPr>
          <p:cNvSpPr txBox="1"/>
          <p:nvPr/>
        </p:nvSpPr>
        <p:spPr>
          <a:xfrm>
            <a:off x="11254442" y="6264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2F5C7EE-DF7C-E247-93F5-03F09B98EA5E}" type="slidenum">
              <a:rPr lang="fr-FR" smtClean="0"/>
              <a:t>6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9C999A-B9D3-F805-F17F-9C0228A05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15" y="1466388"/>
            <a:ext cx="6053228" cy="4957754"/>
          </a:xfrm>
          <a:prstGeom prst="rect">
            <a:avLst/>
          </a:prstGeom>
          <a:ln w="1206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42722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46A8-391B-65D7-8840-BB3FD4B54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087" y="345989"/>
            <a:ext cx="9125825" cy="1297459"/>
          </a:xfrm>
        </p:spPr>
        <p:txBody>
          <a:bodyPr>
            <a:noAutofit/>
          </a:bodyPr>
          <a:lstStyle/>
          <a:p>
            <a:r>
              <a:rPr lang="fr-FR" sz="48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Domes</a:t>
            </a:r>
            <a:r>
              <a:rPr lang="fr-FR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fr-FR" sz="4800" b="1" kern="100" dirty="0">
                <a:solidFill>
                  <a:srgbClr val="0F476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4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84AC9-49FB-35E2-9C9B-B0BDDFE6AAAF}"/>
              </a:ext>
            </a:extLst>
          </p:cNvPr>
          <p:cNvSpPr txBox="1"/>
          <p:nvPr/>
        </p:nvSpPr>
        <p:spPr>
          <a:xfrm>
            <a:off x="11254442" y="6264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2F5C7EE-DF7C-E247-93F5-03F09B98EA5E}" type="slidenum">
              <a:rPr lang="fr-FR" smtClean="0"/>
              <a:t>7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DD3AAF-3873-8F86-3F76-DDE2539CD816}"/>
              </a:ext>
            </a:extLst>
          </p:cNvPr>
          <p:cNvSpPr txBox="1"/>
          <p:nvPr/>
        </p:nvSpPr>
        <p:spPr>
          <a:xfrm>
            <a:off x="2279528" y="5880054"/>
            <a:ext cx="8265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amarkand mausoleum,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zbekistan (1371)</a:t>
            </a:r>
            <a:r>
              <a:rPr lang="fr-FR" sz="3600" dirty="0">
                <a:effectLst/>
              </a:rPr>
              <a:t> </a:t>
            </a:r>
            <a:endParaRPr lang="fr-FR" sz="3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BB54A3-D429-6414-6F67-26B04406B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087" y="994718"/>
            <a:ext cx="9371186" cy="4697997"/>
          </a:xfrm>
          <a:prstGeom prst="rect">
            <a:avLst/>
          </a:prstGeom>
          <a:ln w="8572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202507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9000">
              <a:srgbClr val="FFC000"/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46A8-391B-65D7-8840-BB3FD4B54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101600"/>
            <a:ext cx="9334499" cy="1930400"/>
          </a:xfrm>
        </p:spPr>
        <p:txBody>
          <a:bodyPr>
            <a:noAutofit/>
          </a:bodyPr>
          <a:lstStyle/>
          <a:p>
            <a:b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sz="4800" b="1" kern="100" dirty="0">
                <a:solidFill>
                  <a:srgbClr val="0F476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4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84AC9-49FB-35E2-9C9B-B0BDDFE6AAAF}"/>
              </a:ext>
            </a:extLst>
          </p:cNvPr>
          <p:cNvSpPr txBox="1"/>
          <p:nvPr/>
        </p:nvSpPr>
        <p:spPr>
          <a:xfrm>
            <a:off x="11254442" y="6264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2F5C7EE-DF7C-E247-93F5-03F09B98EA5E}" type="slidenum">
              <a:rPr lang="fr-FR" smtClean="0"/>
              <a:t>8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0109CF-BFDD-4763-A588-53E89BE8B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956699"/>
            <a:ext cx="7000875" cy="5492842"/>
          </a:xfrm>
          <a:prstGeom prst="rect">
            <a:avLst/>
          </a:prstGeom>
          <a:ln w="123825">
            <a:solidFill>
              <a:schemeClr val="accent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DA57EF-9E78-56E2-54A0-28AC3AD1C58B}"/>
              </a:ext>
            </a:extLst>
          </p:cNvPr>
          <p:cNvSpPr txBox="1"/>
          <p:nvPr/>
        </p:nvSpPr>
        <p:spPr>
          <a:xfrm>
            <a:off x="2000250" y="42281"/>
            <a:ext cx="9131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Muqarnas of a mosque in Isfahan</a:t>
            </a:r>
            <a:r>
              <a:rPr lang="en-US" sz="4800" b="1" baseline="30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FR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00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46A8-391B-65D7-8840-BB3FD4B54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087" y="169743"/>
            <a:ext cx="9125825" cy="1357698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Friday Mosque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Isfahan (Iran) </a:t>
            </a:r>
            <a:br>
              <a:rPr lang="en-US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15th century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FR"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684AC9-49FB-35E2-9C9B-B0BDDFE6AAAF}"/>
              </a:ext>
            </a:extLst>
          </p:cNvPr>
          <p:cNvSpPr txBox="1"/>
          <p:nvPr/>
        </p:nvSpPr>
        <p:spPr>
          <a:xfrm>
            <a:off x="11254442" y="62648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2F5C7EE-DF7C-E247-93F5-03F09B98EA5E}" type="slidenum">
              <a:rPr lang="fr-FR" smtClean="0"/>
              <a:t>9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D47E322-378E-30B1-A54C-7E05DD700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63" y="1534674"/>
            <a:ext cx="7056913" cy="4914868"/>
          </a:xfrm>
          <a:prstGeom prst="rect">
            <a:avLst/>
          </a:prstGeom>
          <a:ln w="952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3107644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135</Words>
  <Application>Microsoft Office PowerPoint</Application>
  <PresentationFormat>Widescreen</PresentationFormat>
  <Paragraphs>42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Thème Office</vt:lpstr>
      <vt:lpstr>Triangles and Sacred Geometry  in Islamic Art </vt:lpstr>
      <vt:lpstr>The expansion of the universe </vt:lpstr>
      <vt:lpstr>The radiating concentric circles  </vt:lpstr>
      <vt:lpstr>Rotative triangles </vt:lpstr>
      <vt:lpstr>The Muqarnas  </vt:lpstr>
      <vt:lpstr>  Mosque of Cordoba, Spain,  10th century  </vt:lpstr>
      <vt:lpstr>Domes  </vt:lpstr>
      <vt:lpstr>   </vt:lpstr>
      <vt:lpstr>Friday Mosque, Isfahan (Iran)  15th century  </vt:lpstr>
      <vt:lpstr>   </vt:lpstr>
      <vt:lpstr>The Spiderweb</vt:lpstr>
      <vt:lpstr>  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Triangles and Sacred Geometry  in Islamic Art </dc:title>
  <dc:creator>af guennoun</dc:creator>
  <cp:lastModifiedBy>af guennoun</cp:lastModifiedBy>
  <cp:revision>13</cp:revision>
  <dcterms:created xsi:type="dcterms:W3CDTF">2024-03-23T15:16:33Z</dcterms:created>
  <dcterms:modified xsi:type="dcterms:W3CDTF">2024-04-11T14:59:19Z</dcterms:modified>
</cp:coreProperties>
</file>